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45" r:id="rId1"/>
  </p:sldMasterIdLst>
  <p:sldIdLst>
    <p:sldId id="259"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7" d="100"/>
          <a:sy n="97" d="100"/>
        </p:scale>
        <p:origin x="-19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9/26/19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Pictures above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en-US" smtClean="0"/>
              <a:t>Click to edit Master title style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Pictures with Caption">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text styles</a:t>
            </a:r>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870E5B-0D32-D04A-8EDB-54B9B591716A}"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6D75-EBA2-A144-B2D9-F2F6F995C8DB}" type="slidenum">
              <a:rPr lang="en-US" smtClean="0"/>
              <a:t>‹#›</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870E5B-0D32-D04A-8EDB-54B9B591716A}"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6D75-EBA2-A144-B2D9-F2F6F995C8DB}" type="slidenum">
              <a:rPr lang="en-US" smtClean="0"/>
              <a:t>‹#›</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45870E5B-0D32-D04A-8EDB-54B9B591716A}"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6D75-EBA2-A144-B2D9-F2F6F995C8DB}" type="slidenum">
              <a:rPr lang="en-US" smtClean="0"/>
              <a:t>‹#›</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3 Pictures">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45870E5B-0D32-D04A-8EDB-54B9B591716A}" type="datetimeFigureOut">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26D75-EBA2-A144-B2D9-F2F6F995C8DB}" type="slidenum">
              <a:rPr lang="en-US" smtClean="0"/>
              <a:t>‹#›</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5870E5B-0D32-D04A-8EDB-54B9B591716A}" type="datetimeFigureOut">
              <a:rPr lang="en-US" smtClean="0"/>
              <a:t>9/26/19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26D75-EBA2-A144-B2D9-F2F6F995C8DB}" type="slidenum">
              <a:rPr lang="en-US" smtClean="0"/>
              <a:t>‹#›</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5870E5B-0D32-D04A-8EDB-54B9B591716A}" type="datetimeFigureOut">
              <a:rPr lang="en-US" smtClean="0"/>
              <a:t>9/26/19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26D75-EBA2-A144-B2D9-F2F6F995C8D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70E5B-0D32-D04A-8EDB-54B9B591716A}" type="datetimeFigureOut">
              <a:rPr lang="en-US" smtClean="0"/>
              <a:t>9/26/19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26D75-EBA2-A144-B2D9-F2F6F995C8D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870E5B-0D32-D04A-8EDB-54B9B591716A}" type="datetimeFigureOut">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26D75-EBA2-A144-B2D9-F2F6F995C8DB}" type="slidenum">
              <a:rPr lang="en-US" smtClean="0"/>
              <a:t>‹#›</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45870E5B-0D32-D04A-8EDB-54B9B591716A}" type="datetimeFigureOut">
              <a:rPr lang="en-US" smtClean="0"/>
              <a:t>9/26/19</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E2026D75-EBA2-A144-B2D9-F2F6F995C8D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046" r:id="rId1"/>
    <p:sldLayoutId id="2147484047" r:id="rId2"/>
    <p:sldLayoutId id="2147484048" r:id="rId3"/>
    <p:sldLayoutId id="2147484049" r:id="rId4"/>
    <p:sldLayoutId id="2147484050" r:id="rId5"/>
    <p:sldLayoutId id="2147484051" r:id="rId6"/>
    <p:sldLayoutId id="2147484052" r:id="rId7"/>
    <p:sldLayoutId id="2147484053" r:id="rId8"/>
    <p:sldLayoutId id="2147484054" r:id="rId9"/>
    <p:sldLayoutId id="2147484055" r:id="rId10"/>
    <p:sldLayoutId id="2147484056" r:id="rId11"/>
    <p:sldLayoutId id="2147484057" r:id="rId12"/>
    <p:sldLayoutId id="2147484058" r:id="rId13"/>
    <p:sldLayoutId id="2147484059" r:id="rId14"/>
    <p:sldLayoutId id="2147484060" r:id="rId15"/>
    <p:sldLayoutId id="2147484061"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Vertical Text Placeholder 2"/>
          <p:cNvSpPr>
            <a:spLocks noGrp="1"/>
          </p:cNvSpPr>
          <p:nvPr>
            <p:ph type="body" orient="vert" idx="1"/>
          </p:nvPr>
        </p:nvSpPr>
        <p:spPr>
          <a:xfrm rot="16200000">
            <a:off x="2038268" y="55612"/>
            <a:ext cx="5067465" cy="8229600"/>
          </a:xfrm>
        </p:spPr>
        <p:txBody>
          <a:bodyPr>
            <a:normAutofit/>
          </a:bodyPr>
          <a:lstStyle/>
          <a:p>
            <a:r>
              <a:rPr lang="en-US" sz="3200" dirty="0" smtClean="0"/>
              <a:t>Review: What were TWO examples of written forms of government in Chapter 2 Lesson 2?</a:t>
            </a:r>
          </a:p>
          <a:p>
            <a:r>
              <a:rPr lang="en-US" sz="3200" dirty="0" smtClean="0"/>
              <a:t>Define: Patrons, Ethnic, Pacifists and Functioned in the “My Notes” of your Inquiry Journal</a:t>
            </a:r>
            <a:endParaRPr lang="en-US" sz="3200" dirty="0"/>
          </a:p>
        </p:txBody>
      </p:sp>
    </p:spTree>
    <p:extLst>
      <p:ext uri="{BB962C8B-B14F-4D97-AF65-F5344CB8AC3E}">
        <p14:creationId xmlns:p14="http://schemas.microsoft.com/office/powerpoint/2010/main" val="4088622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and Delaware</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smtClean="0"/>
              <a:t>Pennsylvania was founded by the Quakers, a Protestant group persecuted in England.</a:t>
            </a:r>
          </a:p>
          <a:p>
            <a:r>
              <a:rPr lang="en-US" dirty="0" smtClean="0"/>
              <a:t>William Penn was given a land grant by King Charles. </a:t>
            </a:r>
            <a:endParaRPr lang="en-US" b="1" u="sng" dirty="0" smtClean="0"/>
          </a:p>
          <a:p>
            <a:r>
              <a:rPr lang="en-US" b="1" u="sng" dirty="0" smtClean="0"/>
              <a:t>Pennsylvania means Penn’s Woods</a:t>
            </a:r>
          </a:p>
          <a:p>
            <a:r>
              <a:rPr lang="en-US" b="1" u="sng" dirty="0" smtClean="0"/>
              <a:t>William Penn saw Pennsylvania as a “holy experiment”, a chance to put his </a:t>
            </a:r>
            <a:r>
              <a:rPr lang="en-US" b="1" u="sng" dirty="0"/>
              <a:t>Q</a:t>
            </a:r>
            <a:r>
              <a:rPr lang="en-US" b="1" u="sng" dirty="0" smtClean="0"/>
              <a:t>uaker ideals into practice. </a:t>
            </a:r>
            <a:endParaRPr lang="en-US" dirty="0" smtClean="0"/>
          </a:p>
          <a:p>
            <a:endParaRPr lang="en-US" dirty="0"/>
          </a:p>
        </p:txBody>
      </p:sp>
      <p:pic>
        <p:nvPicPr>
          <p:cNvPr id="5" name="Content Placeholder 4" descr="123.jpeg"/>
          <p:cNvPicPr>
            <a:picLocks noGrp="1" noChangeAspect="1"/>
          </p:cNvPicPr>
          <p:nvPr>
            <p:ph sz="half" idx="2"/>
          </p:nvPr>
        </p:nvPicPr>
        <p:blipFill>
          <a:blip r:embed="rId2">
            <a:extLst>
              <a:ext uri="{28A0092B-C50C-407E-A947-70E740481C1C}">
                <a14:useLocalDpi xmlns:a14="http://schemas.microsoft.com/office/drawing/2010/main" val="0"/>
              </a:ext>
            </a:extLst>
          </a:blip>
          <a:srcRect t="-25618" b="-25618"/>
          <a:stretch>
            <a:fillRect/>
          </a:stretch>
        </p:blipFill>
        <p:spPr>
          <a:xfrm>
            <a:off x="4320539" y="1727245"/>
            <a:ext cx="4478125" cy="4413855"/>
          </a:xfrm>
        </p:spPr>
      </p:pic>
    </p:spTree>
    <p:extLst>
      <p:ext uri="{BB962C8B-B14F-4D97-AF65-F5344CB8AC3E}">
        <p14:creationId xmlns:p14="http://schemas.microsoft.com/office/powerpoint/2010/main" val="3215077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and Delaware cont.</a:t>
            </a:r>
            <a:endParaRPr lang="en-US" dirty="0"/>
          </a:p>
        </p:txBody>
      </p:sp>
      <p:sp>
        <p:nvSpPr>
          <p:cNvPr id="3" name="Content Placeholder 2"/>
          <p:cNvSpPr>
            <a:spLocks noGrp="1"/>
          </p:cNvSpPr>
          <p:nvPr>
            <p:ph idx="1"/>
          </p:nvPr>
        </p:nvSpPr>
        <p:spPr/>
        <p:txBody>
          <a:bodyPr>
            <a:normAutofit fontScale="70000" lnSpcReduction="20000"/>
          </a:bodyPr>
          <a:lstStyle/>
          <a:p>
            <a:r>
              <a:rPr lang="en-US" sz="3300" dirty="0"/>
              <a:t>Who were the Quakers?</a:t>
            </a:r>
          </a:p>
          <a:p>
            <a:pPr lvl="1"/>
            <a:r>
              <a:rPr lang="en-US" sz="2800" dirty="0"/>
              <a:t>Protestants who left England due to </a:t>
            </a:r>
            <a:r>
              <a:rPr lang="en-US" sz="2800" i="1" dirty="0"/>
              <a:t>persecution</a:t>
            </a:r>
            <a:endParaRPr lang="en-US" sz="2800" dirty="0"/>
          </a:p>
          <a:p>
            <a:pPr lvl="1"/>
            <a:r>
              <a:rPr lang="en-US" sz="2800" dirty="0"/>
              <a:t>Believed </a:t>
            </a:r>
            <a:r>
              <a:rPr lang="en-US" sz="2800" i="1" dirty="0"/>
              <a:t>everyone</a:t>
            </a:r>
            <a:r>
              <a:rPr lang="en-US" sz="2800" dirty="0"/>
              <a:t> was equal</a:t>
            </a:r>
          </a:p>
          <a:p>
            <a:pPr lvl="1"/>
            <a:r>
              <a:rPr lang="en-US" sz="2800" dirty="0"/>
              <a:t>Believed people didn’t need a religious leader to worship</a:t>
            </a:r>
          </a:p>
          <a:p>
            <a:pPr lvl="1"/>
            <a:r>
              <a:rPr lang="en-US" sz="2800" u="sng" dirty="0"/>
              <a:t>Pacifists</a:t>
            </a:r>
            <a:r>
              <a:rPr lang="en-US" sz="2800" dirty="0"/>
              <a:t> – people who refuse to use force or fight wars</a:t>
            </a:r>
          </a:p>
          <a:p>
            <a:pPr lvl="1"/>
            <a:endParaRPr lang="en-US" sz="2800" dirty="0"/>
          </a:p>
          <a:p>
            <a:r>
              <a:rPr lang="en-US" sz="3300" dirty="0"/>
              <a:t>Philadelphia becomes America’s most successful city</a:t>
            </a:r>
          </a:p>
          <a:p>
            <a:pPr lvl="1"/>
            <a:r>
              <a:rPr lang="en-US" sz="2800" dirty="0"/>
              <a:t>Diverse population due to advertising all over Europe</a:t>
            </a:r>
          </a:p>
          <a:p>
            <a:pPr lvl="1"/>
            <a:r>
              <a:rPr lang="en-US" sz="2800" dirty="0"/>
              <a:t>Colonists could elect representatives</a:t>
            </a:r>
          </a:p>
          <a:p>
            <a:endParaRPr lang="en-US" dirty="0"/>
          </a:p>
        </p:txBody>
      </p:sp>
    </p:spTree>
    <p:extLst>
      <p:ext uri="{BB962C8B-B14F-4D97-AF65-F5344CB8AC3E}">
        <p14:creationId xmlns:p14="http://schemas.microsoft.com/office/powerpoint/2010/main" val="236666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Pennsylvania and Delaware cont.</a:t>
            </a:r>
            <a:endParaRPr lang="en-US" dirty="0"/>
          </a:p>
        </p:txBody>
      </p:sp>
      <p:sp>
        <p:nvSpPr>
          <p:cNvPr id="3" name="Content Placeholder 2"/>
          <p:cNvSpPr>
            <a:spLocks noGrp="1"/>
          </p:cNvSpPr>
          <p:nvPr>
            <p:ph sz="half" idx="1"/>
          </p:nvPr>
        </p:nvSpPr>
        <p:spPr/>
        <p:txBody>
          <a:bodyPr>
            <a:normAutofit fontScale="25000" lnSpcReduction="20000"/>
          </a:bodyPr>
          <a:lstStyle/>
          <a:p>
            <a:r>
              <a:rPr lang="en-US" sz="12300" dirty="0"/>
              <a:t>Swedish colonists had settled this land prior to English control</a:t>
            </a:r>
          </a:p>
          <a:p>
            <a:pPr lvl="1"/>
            <a:r>
              <a:rPr lang="en-US" sz="7400" dirty="0"/>
              <a:t>Penn allowed them to form their own laws</a:t>
            </a:r>
          </a:p>
          <a:p>
            <a:pPr lvl="1"/>
            <a:r>
              <a:rPr lang="en-US" sz="7400" dirty="0"/>
              <a:t>The colony became known as Delaware</a:t>
            </a:r>
          </a:p>
          <a:p>
            <a:endParaRPr lang="en-US" dirty="0"/>
          </a:p>
        </p:txBody>
      </p:sp>
      <p:pic>
        <p:nvPicPr>
          <p:cNvPr id="7" name="Content Placeholder 6" descr="123.jpeg"/>
          <p:cNvPicPr>
            <a:picLocks noGrp="1" noChangeAspect="1"/>
          </p:cNvPicPr>
          <p:nvPr>
            <p:ph sz="half" idx="2"/>
          </p:nvPr>
        </p:nvPicPr>
        <p:blipFill>
          <a:blip r:embed="rId2">
            <a:extLst>
              <a:ext uri="{28A0092B-C50C-407E-A947-70E740481C1C}">
                <a14:useLocalDpi xmlns:a14="http://schemas.microsoft.com/office/drawing/2010/main" val="0"/>
              </a:ext>
            </a:extLst>
          </a:blip>
          <a:srcRect t="1276" b="1276"/>
          <a:stretch>
            <a:fillRect/>
          </a:stretch>
        </p:blipFill>
        <p:spPr/>
      </p:pic>
    </p:spTree>
    <p:extLst>
      <p:ext uri="{BB962C8B-B14F-4D97-AF65-F5344CB8AC3E}">
        <p14:creationId xmlns:p14="http://schemas.microsoft.com/office/powerpoint/2010/main" val="4212590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Chart Fill-In</a:t>
            </a:r>
            <a:endParaRPr lang="en-US" dirty="0"/>
          </a:p>
        </p:txBody>
      </p:sp>
      <p:sp>
        <p:nvSpPr>
          <p:cNvPr id="3" name="Content Placeholder 2"/>
          <p:cNvSpPr>
            <a:spLocks noGrp="1"/>
          </p:cNvSpPr>
          <p:nvPr>
            <p:ph idx="1"/>
          </p:nvPr>
        </p:nvSpPr>
        <p:spPr/>
        <p:txBody>
          <a:bodyPr/>
          <a:lstStyle/>
          <a:p>
            <a:r>
              <a:rPr lang="en-US" dirty="0" smtClean="0"/>
              <a:t>Review pages 60-63. You have 10 minutes to complete the chart. I will randomly call on students to share their answers.</a:t>
            </a:r>
            <a:endParaRPr lang="en-US" dirty="0"/>
          </a:p>
        </p:txBody>
      </p:sp>
      <p:pic>
        <p:nvPicPr>
          <p:cNvPr id="4" name="Picture 3" descr="123.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0439" y="3561638"/>
            <a:ext cx="3086100" cy="2628900"/>
          </a:xfrm>
          <a:prstGeom prst="rect">
            <a:avLst/>
          </a:prstGeom>
        </p:spPr>
      </p:pic>
    </p:spTree>
    <p:extLst>
      <p:ext uri="{BB962C8B-B14F-4D97-AF65-F5344CB8AC3E}">
        <p14:creationId xmlns:p14="http://schemas.microsoft.com/office/powerpoint/2010/main" val="2581772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Activity</a:t>
            </a:r>
            <a:endParaRPr lang="en-US" dirty="0"/>
          </a:p>
        </p:txBody>
      </p:sp>
      <p:sp>
        <p:nvSpPr>
          <p:cNvPr id="3" name="Content Placeholder 2"/>
          <p:cNvSpPr>
            <a:spLocks noGrp="1"/>
          </p:cNvSpPr>
          <p:nvPr>
            <p:ph idx="1"/>
          </p:nvPr>
        </p:nvSpPr>
        <p:spPr/>
        <p:txBody>
          <a:bodyPr/>
          <a:lstStyle/>
          <a:p>
            <a:r>
              <a:rPr lang="en-US" dirty="0" smtClean="0"/>
              <a:t>Examine the map on page 62. Based on the map, what goods are the middle colonies known for.</a:t>
            </a:r>
          </a:p>
          <a:p>
            <a:r>
              <a:rPr lang="en-US" dirty="0" smtClean="0"/>
              <a:t>Research what goods your assigned area is known for today. Are they the same or different? Discuss why the products have changed over time</a:t>
            </a:r>
            <a:r>
              <a:rPr lang="mr-IN" smtClean="0"/>
              <a:t>…</a:t>
            </a:r>
            <a:endParaRPr lang="en-US" dirty="0"/>
          </a:p>
        </p:txBody>
      </p:sp>
    </p:spTree>
    <p:extLst>
      <p:ext uri="{BB962C8B-B14F-4D97-AF65-F5344CB8AC3E}">
        <p14:creationId xmlns:p14="http://schemas.microsoft.com/office/powerpoint/2010/main" val="20284564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Colonies</a:t>
            </a:r>
            <a:endParaRPr lang="en-US" dirty="0"/>
          </a:p>
        </p:txBody>
      </p:sp>
      <p:pic>
        <p:nvPicPr>
          <p:cNvPr id="6" name="Picture 5" descr="middl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1960437"/>
            <a:ext cx="4102100" cy="4076700"/>
          </a:xfrm>
          <a:prstGeom prst="rect">
            <a:avLst/>
          </a:prstGeom>
        </p:spPr>
      </p:pic>
    </p:spTree>
    <p:extLst>
      <p:ext uri="{BB962C8B-B14F-4D97-AF65-F5344CB8AC3E}">
        <p14:creationId xmlns:p14="http://schemas.microsoft.com/office/powerpoint/2010/main" val="3688410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York and New Jersey</a:t>
            </a:r>
            <a:endParaRPr lang="en-US" dirty="0"/>
          </a:p>
        </p:txBody>
      </p:sp>
      <p:sp>
        <p:nvSpPr>
          <p:cNvPr id="3" name="Content Placeholder 2"/>
          <p:cNvSpPr>
            <a:spLocks noGrp="1"/>
          </p:cNvSpPr>
          <p:nvPr>
            <p:ph idx="1"/>
          </p:nvPr>
        </p:nvSpPr>
        <p:spPr>
          <a:xfrm>
            <a:off x="614034" y="2222288"/>
            <a:ext cx="7915931" cy="4114345"/>
          </a:xfrm>
        </p:spPr>
        <p:txBody>
          <a:bodyPr>
            <a:normAutofit fontScale="92500" lnSpcReduction="20000"/>
          </a:bodyPr>
          <a:lstStyle/>
          <a:p>
            <a:r>
              <a:rPr lang="en-US" sz="2800" dirty="0" smtClean="0"/>
              <a:t>1660 – The English controlled two group of colonies:</a:t>
            </a:r>
          </a:p>
          <a:p>
            <a:pPr lvl="1"/>
            <a:r>
              <a:rPr lang="en-US" sz="2400" dirty="0" smtClean="0"/>
              <a:t>New England Colonies (North)</a:t>
            </a:r>
          </a:p>
          <a:p>
            <a:pPr lvl="1"/>
            <a:r>
              <a:rPr lang="en-US" sz="2400" dirty="0" smtClean="0"/>
              <a:t>Virginia and Maryland (South)</a:t>
            </a:r>
          </a:p>
          <a:p>
            <a:pPr lvl="1"/>
            <a:endParaRPr lang="en-US" sz="2400" dirty="0"/>
          </a:p>
          <a:p>
            <a:r>
              <a:rPr lang="en-US" sz="2800" dirty="0" smtClean="0"/>
              <a:t>The Dutch controlled the land between these colonies</a:t>
            </a:r>
          </a:p>
          <a:p>
            <a:pPr lvl="1"/>
            <a:r>
              <a:rPr lang="en-US" sz="2400" dirty="0" smtClean="0"/>
              <a:t>The colony was called New Netherland, very </a:t>
            </a:r>
            <a:r>
              <a:rPr lang="en-US" sz="2400" dirty="0" smtClean="0"/>
              <a:t>successful</a:t>
            </a:r>
          </a:p>
          <a:p>
            <a:pPr lvl="1"/>
            <a:r>
              <a:rPr lang="en-US" sz="2400" dirty="0" smtClean="0"/>
              <a:t>Main Settlement was called New Amsterdam</a:t>
            </a:r>
            <a:endParaRPr lang="en-US" sz="2400" dirty="0" smtClean="0"/>
          </a:p>
          <a:p>
            <a:pPr marL="457200" lvl="1" indent="0">
              <a:buNone/>
            </a:pPr>
            <a:endParaRPr lang="en-US" sz="2400" b="1" i="1" u="sng" dirty="0"/>
          </a:p>
        </p:txBody>
      </p:sp>
    </p:spTree>
    <p:extLst>
      <p:ext uri="{BB962C8B-B14F-4D97-AF65-F5344CB8AC3E}">
        <p14:creationId xmlns:p14="http://schemas.microsoft.com/office/powerpoint/2010/main" val="413068724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Success of New Amsterdam</a:t>
            </a:r>
            <a:endParaRPr lang="en-US" dirty="0"/>
          </a:p>
        </p:txBody>
      </p:sp>
      <p:pic>
        <p:nvPicPr>
          <p:cNvPr id="5" name="Content Placeholder 4" descr="123.jpg"/>
          <p:cNvPicPr>
            <a:picLocks noGrp="1" noChangeAspect="1"/>
          </p:cNvPicPr>
          <p:nvPr>
            <p:ph sz="half" idx="1"/>
          </p:nvPr>
        </p:nvPicPr>
        <p:blipFill>
          <a:blip r:embed="rId2">
            <a:extLst>
              <a:ext uri="{28A0092B-C50C-407E-A947-70E740481C1C}">
                <a14:useLocalDpi xmlns:a14="http://schemas.microsoft.com/office/drawing/2010/main" val="0"/>
              </a:ext>
            </a:extLst>
          </a:blip>
          <a:srcRect l="12827" r="12827"/>
          <a:stretch>
            <a:fillRect/>
          </a:stretch>
        </p:blipFill>
        <p:spPr>
          <a:xfrm>
            <a:off x="571500" y="1936751"/>
            <a:ext cx="4251960" cy="4652382"/>
          </a:xfrm>
        </p:spPr>
      </p:pic>
      <p:sp>
        <p:nvSpPr>
          <p:cNvPr id="4" name="Content Placeholder 3"/>
          <p:cNvSpPr>
            <a:spLocks noGrp="1"/>
          </p:cNvSpPr>
          <p:nvPr>
            <p:ph sz="half" idx="2"/>
          </p:nvPr>
        </p:nvSpPr>
        <p:spPr/>
        <p:txBody>
          <a:bodyPr/>
          <a:lstStyle/>
          <a:p>
            <a:r>
              <a:rPr lang="en-US" dirty="0" smtClean="0"/>
              <a:t>New Amsterdam became a center for shipping to and from the Americas</a:t>
            </a:r>
          </a:p>
          <a:p>
            <a:pPr lvl="1"/>
            <a:r>
              <a:rPr lang="en-US" b="1" u="sng" dirty="0" smtClean="0"/>
              <a:t>Location had a good seaport</a:t>
            </a:r>
          </a:p>
          <a:p>
            <a:pPr lvl="1"/>
            <a:r>
              <a:rPr lang="en-US" dirty="0" smtClean="0"/>
              <a:t>The seaport provided </a:t>
            </a:r>
            <a:r>
              <a:rPr lang="en-US" b="1" u="sng" dirty="0" smtClean="0"/>
              <a:t>access to the Hudson River.</a:t>
            </a:r>
          </a:p>
          <a:p>
            <a:pPr lvl="1"/>
            <a:r>
              <a:rPr lang="en-US" dirty="0" smtClean="0"/>
              <a:t>The river served as a major transportation link to rich lands farms, forests and furs </a:t>
            </a:r>
            <a:endParaRPr lang="en-US" dirty="0"/>
          </a:p>
        </p:txBody>
      </p:sp>
    </p:spTree>
    <p:extLst>
      <p:ext uri="{BB962C8B-B14F-4D97-AF65-F5344CB8AC3E}">
        <p14:creationId xmlns:p14="http://schemas.microsoft.com/office/powerpoint/2010/main" val="354891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Patroon</a:t>
            </a:r>
            <a:r>
              <a:rPr lang="en-US" dirty="0" smtClean="0"/>
              <a:t> System</a:t>
            </a:r>
            <a:endParaRPr lang="en-US" dirty="0"/>
          </a:p>
        </p:txBody>
      </p:sp>
      <p:sp>
        <p:nvSpPr>
          <p:cNvPr id="3" name="Content Placeholder 2"/>
          <p:cNvSpPr>
            <a:spLocks noGrp="1"/>
          </p:cNvSpPr>
          <p:nvPr>
            <p:ph sz="half" idx="1"/>
          </p:nvPr>
        </p:nvSpPr>
        <p:spPr/>
        <p:txBody>
          <a:bodyPr/>
          <a:lstStyle/>
          <a:p>
            <a:r>
              <a:rPr lang="en-US" b="1" u="sng" dirty="0" err="1" smtClean="0"/>
              <a:t>Patroons</a:t>
            </a:r>
            <a:r>
              <a:rPr lang="en-US" b="1" u="sng" dirty="0" smtClean="0"/>
              <a:t> were landowners who rec</a:t>
            </a:r>
            <a:r>
              <a:rPr lang="de-DE" b="1" u="sng" dirty="0" smtClean="0"/>
              <a:t>ei</a:t>
            </a:r>
            <a:r>
              <a:rPr lang="en-US" b="1" u="sng" dirty="0" err="1" smtClean="0"/>
              <a:t>ved</a:t>
            </a:r>
            <a:r>
              <a:rPr lang="en-US" b="1" u="sng" dirty="0" smtClean="0"/>
              <a:t> land grants in New Netherland from The Dutch West India Company.</a:t>
            </a:r>
          </a:p>
          <a:p>
            <a:r>
              <a:rPr lang="en-US" b="1" u="sng" dirty="0" smtClean="0"/>
              <a:t>The purpose was to increase the population in New Netherland.</a:t>
            </a:r>
          </a:p>
          <a:p>
            <a:r>
              <a:rPr lang="en-US" b="1" u="sng" dirty="0" smtClean="0"/>
              <a:t>Land was the reward for bringing settlers to New Netherland.</a:t>
            </a:r>
            <a:endParaRPr lang="en-US" b="1" u="sng" dirty="0"/>
          </a:p>
        </p:txBody>
      </p:sp>
      <p:pic>
        <p:nvPicPr>
          <p:cNvPr id="5" name="Content Placeholder 4" descr="123.gif"/>
          <p:cNvPicPr>
            <a:picLocks noGrp="1" noChangeAspect="1"/>
          </p:cNvPicPr>
          <p:nvPr>
            <p:ph sz="half" idx="2"/>
          </p:nvPr>
        </p:nvPicPr>
        <p:blipFill>
          <a:blip r:embed="rId2">
            <a:extLst>
              <a:ext uri="{28A0092B-C50C-407E-A947-70E740481C1C}">
                <a14:useLocalDpi xmlns:a14="http://schemas.microsoft.com/office/drawing/2010/main" val="0"/>
              </a:ext>
            </a:extLst>
          </a:blip>
          <a:srcRect l="-62233" r="-62233"/>
          <a:stretch>
            <a:fillRect/>
          </a:stretch>
        </p:blipFill>
        <p:spPr>
          <a:xfrm>
            <a:off x="4822825" y="2066925"/>
            <a:ext cx="3749675" cy="4102100"/>
          </a:xfrm>
        </p:spPr>
      </p:pic>
    </p:spTree>
    <p:extLst>
      <p:ext uri="{BB962C8B-B14F-4D97-AF65-F5344CB8AC3E}">
        <p14:creationId xmlns:p14="http://schemas.microsoft.com/office/powerpoint/2010/main" val="386985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Think-Pair-Share</a:t>
            </a:r>
            <a:endParaRPr lang="en-US" dirty="0"/>
          </a:p>
        </p:txBody>
      </p:sp>
      <p:sp>
        <p:nvSpPr>
          <p:cNvPr id="3" name="Content Placeholder 2"/>
          <p:cNvSpPr>
            <a:spLocks noGrp="1"/>
          </p:cNvSpPr>
          <p:nvPr>
            <p:ph idx="1"/>
          </p:nvPr>
        </p:nvSpPr>
        <p:spPr/>
        <p:txBody>
          <a:bodyPr/>
          <a:lstStyle/>
          <a:p>
            <a:r>
              <a:rPr lang="en-US" sz="4000" b="1" i="1" dirty="0"/>
              <a:t>Why did the English want to take control of the Dutch colony of New Netherland?</a:t>
            </a:r>
          </a:p>
          <a:p>
            <a:endParaRPr lang="en-US" dirty="0"/>
          </a:p>
        </p:txBody>
      </p:sp>
    </p:spTree>
    <p:extLst>
      <p:ext uri="{BB962C8B-B14F-4D97-AF65-F5344CB8AC3E}">
        <p14:creationId xmlns:p14="http://schemas.microsoft.com/office/powerpoint/2010/main" val="1498703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Netherland Becomes New York</a:t>
            </a:r>
            <a:endParaRPr lang="en-US" dirty="0"/>
          </a:p>
        </p:txBody>
      </p:sp>
      <p:sp>
        <p:nvSpPr>
          <p:cNvPr id="3" name="Content Placeholder 2"/>
          <p:cNvSpPr>
            <a:spLocks noGrp="1"/>
          </p:cNvSpPr>
          <p:nvPr>
            <p:ph idx="1"/>
          </p:nvPr>
        </p:nvSpPr>
        <p:spPr/>
        <p:txBody>
          <a:bodyPr/>
          <a:lstStyle/>
          <a:p>
            <a:r>
              <a:rPr lang="en-US" dirty="0" smtClean="0"/>
              <a:t>England insisted that it had right to the colony.</a:t>
            </a:r>
          </a:p>
          <a:p>
            <a:r>
              <a:rPr lang="en-US" b="1" u="sng" dirty="0" smtClean="0"/>
              <a:t>In 1664 the English sent a fleet to attack New Amsterdam. The Dutch surrendered and the colony was New York.</a:t>
            </a:r>
          </a:p>
          <a:p>
            <a:r>
              <a:rPr lang="en-US" dirty="0" smtClean="0"/>
              <a:t>New York continued to prosper, it had a diverse population</a:t>
            </a:r>
          </a:p>
          <a:p>
            <a:r>
              <a:rPr lang="en-US" dirty="0" smtClean="0"/>
              <a:t>In 1664 NY had about 8,000 residents, by 1683 it grew to about 12,000 people.</a:t>
            </a:r>
            <a:endParaRPr lang="en-US" dirty="0"/>
          </a:p>
        </p:txBody>
      </p:sp>
    </p:spTree>
    <p:extLst>
      <p:ext uri="{BB962C8B-B14F-4D97-AF65-F5344CB8AC3E}">
        <p14:creationId xmlns:p14="http://schemas.microsoft.com/office/powerpoint/2010/main" val="343227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Founding New Jersey</a:t>
            </a:r>
            <a:endParaRPr lang="en-US" dirty="0"/>
          </a:p>
        </p:txBody>
      </p:sp>
      <p:sp>
        <p:nvSpPr>
          <p:cNvPr id="3" name="Content Placeholder 2"/>
          <p:cNvSpPr>
            <a:spLocks noGrp="1"/>
          </p:cNvSpPr>
          <p:nvPr>
            <p:ph sz="half" idx="1"/>
          </p:nvPr>
        </p:nvSpPr>
        <p:spPr/>
        <p:txBody>
          <a:bodyPr/>
          <a:lstStyle/>
          <a:p>
            <a:r>
              <a:rPr lang="en-US" b="1" u="sng" dirty="0" smtClean="0"/>
              <a:t>The Duke of York decided to divide the colony. He gave the land between the Hudson and Delaware Rivers to Lord John Berkeley and Sir George Carteret. The colony was named New Jersey after the English Channel Island, Jersey, where Carteret was born.</a:t>
            </a:r>
            <a:endParaRPr lang="en-US" b="1" u="sng" dirty="0"/>
          </a:p>
        </p:txBody>
      </p:sp>
      <p:pic>
        <p:nvPicPr>
          <p:cNvPr id="5" name="Content Placeholder 4" descr="123.jpeg"/>
          <p:cNvPicPr>
            <a:picLocks noGrp="1" noChangeAspect="1"/>
          </p:cNvPicPr>
          <p:nvPr>
            <p:ph sz="half" idx="2"/>
          </p:nvPr>
        </p:nvPicPr>
        <p:blipFill>
          <a:blip r:embed="rId2">
            <a:extLst>
              <a:ext uri="{28A0092B-C50C-407E-A947-70E740481C1C}">
                <a14:useLocalDpi xmlns:a14="http://schemas.microsoft.com/office/drawing/2010/main" val="0"/>
              </a:ext>
            </a:extLst>
          </a:blip>
          <a:srcRect t="-34330" b="-34330"/>
          <a:stretch>
            <a:fillRect/>
          </a:stretch>
        </p:blipFill>
        <p:spPr>
          <a:xfrm>
            <a:off x="4320539" y="1530835"/>
            <a:ext cx="4622151" cy="5057435"/>
          </a:xfrm>
        </p:spPr>
      </p:pic>
    </p:spTree>
    <p:extLst>
      <p:ext uri="{BB962C8B-B14F-4D97-AF65-F5344CB8AC3E}">
        <p14:creationId xmlns:p14="http://schemas.microsoft.com/office/powerpoint/2010/main" val="109490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p:txBody>
          <a:bodyPr/>
          <a:lstStyle/>
          <a:p>
            <a:r>
              <a:rPr lang="en-US" dirty="0" smtClean="0"/>
              <a:t>Read the second paragraph under “Founding New Jersey”. </a:t>
            </a:r>
          </a:p>
          <a:p>
            <a:r>
              <a:rPr lang="en-US" dirty="0" smtClean="0"/>
              <a:t>Why did no major city develop in colonial New Jersey?</a:t>
            </a:r>
            <a:endParaRPr lang="en-US" dirty="0"/>
          </a:p>
        </p:txBody>
      </p:sp>
      <p:pic>
        <p:nvPicPr>
          <p:cNvPr id="4" name="Picture 3" descr="1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0267" y="3429000"/>
            <a:ext cx="2641600" cy="3073400"/>
          </a:xfrm>
          <a:prstGeom prst="rect">
            <a:avLst/>
          </a:prstGeom>
        </p:spPr>
      </p:pic>
    </p:spTree>
    <p:extLst>
      <p:ext uri="{BB962C8B-B14F-4D97-AF65-F5344CB8AC3E}">
        <p14:creationId xmlns:p14="http://schemas.microsoft.com/office/powerpoint/2010/main" val="42682162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Travelogue">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Travelogue.thmx</Template>
  <TotalTime>264</TotalTime>
  <Words>560</Words>
  <Application>Microsoft Macintosh PowerPoint</Application>
  <PresentationFormat>On-screen Show (4:3)</PresentationFormat>
  <Paragraphs>57</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Travelogue</vt:lpstr>
      <vt:lpstr>Bellringer</vt:lpstr>
      <vt:lpstr>The Middle Colonies</vt:lpstr>
      <vt:lpstr>New York and New Jersey</vt:lpstr>
      <vt:lpstr>The Success of New Amsterdam</vt:lpstr>
      <vt:lpstr>Patroon System</vt:lpstr>
      <vt:lpstr>Think-Pair-Share</vt:lpstr>
      <vt:lpstr>New Netherland Becomes New York</vt:lpstr>
      <vt:lpstr>Founding New Jersey</vt:lpstr>
      <vt:lpstr>Quick Review</vt:lpstr>
      <vt:lpstr>Pennsylvania and Delaware</vt:lpstr>
      <vt:lpstr>Pennsylvania and Delaware cont.</vt:lpstr>
      <vt:lpstr>Pennsylvania and Delaware cont.</vt:lpstr>
      <vt:lpstr>Chart Fill-In</vt:lpstr>
      <vt:lpstr>Research Activity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Bellringer</dc:title>
  <dc:creator>O'Farrell</dc:creator>
  <cp:lastModifiedBy>O'Farrell</cp:lastModifiedBy>
  <cp:revision>13</cp:revision>
  <dcterms:created xsi:type="dcterms:W3CDTF">2019-09-27T00:23:52Z</dcterms:created>
  <dcterms:modified xsi:type="dcterms:W3CDTF">2019-09-27T04:48:03Z</dcterms:modified>
</cp:coreProperties>
</file>